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8" r:id="rId3"/>
    <p:sldId id="257" r:id="rId4"/>
    <p:sldId id="279" r:id="rId5"/>
    <p:sldId id="280" r:id="rId6"/>
    <p:sldId id="281" r:id="rId7"/>
    <p:sldId id="282" r:id="rId8"/>
    <p:sldId id="283" r:id="rId9"/>
    <p:sldId id="284" r:id="rId10"/>
    <p:sldId id="291" r:id="rId11"/>
    <p:sldId id="285" r:id="rId12"/>
    <p:sldId id="287" r:id="rId13"/>
    <p:sldId id="289" r:id="rId14"/>
    <p:sldId id="290" r:id="rId15"/>
    <p:sldId id="292" r:id="rId16"/>
    <p:sldId id="286" r:id="rId17"/>
  </p:sldIdLst>
  <p:sldSz cx="9144000" cy="5143500" type="screen16x9"/>
  <p:notesSz cx="6858000" cy="9144000"/>
  <p:embeddedFontLst>
    <p:embeddedFont>
      <p:font typeface="Montserrat" charset="0"/>
      <p:regular r:id="rId19"/>
      <p:bold r:id="rId20"/>
      <p:italic r:id="rId21"/>
      <p:boldItalic r:id="rId22"/>
    </p:embeddedFont>
    <p:embeddedFont>
      <p:font typeface="Lato"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65b5296d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c65b5296d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65b5296d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65b5296d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9" name="Google Shape;39;p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79" name="Google Shape;179;p1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06" name="Google Shape;206;p14">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7"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dspace.mit.edu/bitstream/handle/1721.1/131054/Hollingsworth_Xiang_project_Demand%20Planning%20for%20United%20Nations%20Food%20Rations_REVISED.pdf?sequence=1&amp;isAllowed=y" TargetMode="External"/><Relationship Id="rId2" Type="http://schemas.openxmlformats.org/officeDocument/2006/relationships/hyperlink" Target="https://www.researchgate.net/profile/Nathalia-Barbosa-2/publication/285219852_Demand_forecasting_for_production_planning_in_a_food_company/links/59b930fca6fdcc687230e27b/Demand-forecasting-for-production-planning-in-a-food-company.pdf"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794325" y="450050"/>
            <a:ext cx="5017500" cy="2657400"/>
          </a:xfrm>
          <a:prstGeom prst="rect">
            <a:avLst/>
          </a:prstGeom>
        </p:spPr>
        <p:txBody>
          <a:bodyPr spcFirstLastPara="1" wrap="square" lIns="91425" tIns="91425" rIns="91425" bIns="91425" anchor="t" anchorCtr="0">
            <a:noAutofit/>
          </a:bodyPr>
          <a:lstStyle/>
          <a:p>
            <a:pPr lvl="0"/>
            <a:r>
              <a:rPr lang="en-US" sz="5400" b="1" dirty="0" smtClean="0"/>
              <a:t>Food Demand Forecasting</a:t>
            </a:r>
            <a:endParaRPr sz="5400" b="1"/>
          </a:p>
        </p:txBody>
      </p:sp>
      <p:sp>
        <p:nvSpPr>
          <p:cNvPr id="229" name="Google Shape;229;p17"/>
          <p:cNvSpPr txBox="1">
            <a:spLocks noGrp="1"/>
          </p:cNvSpPr>
          <p:nvPr>
            <p:ph type="subTitle" idx="1"/>
          </p:nvPr>
        </p:nvSpPr>
        <p:spPr>
          <a:xfrm>
            <a:off x="5083950" y="3107450"/>
            <a:ext cx="3470700" cy="1671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US" sz="1600" dirty="0" smtClean="0"/>
          </a:p>
          <a:p>
            <a:pPr marL="0" lvl="0" indent="0" algn="l" rtl="0">
              <a:lnSpc>
                <a:spcPct val="115000"/>
              </a:lnSpc>
              <a:spcBef>
                <a:spcPts val="0"/>
              </a:spcBef>
              <a:spcAft>
                <a:spcPts val="0"/>
              </a:spcAft>
              <a:buNone/>
            </a:pPr>
            <a:r>
              <a:rPr lang="en-US" sz="1400" dirty="0" smtClean="0">
                <a:solidFill>
                  <a:srgbClr val="FF0000"/>
                </a:solidFill>
              </a:rPr>
              <a:t>T.KARAN(19BCE1751)</a:t>
            </a:r>
          </a:p>
          <a:p>
            <a:pPr marL="0" lvl="0" indent="0" algn="l" rtl="0">
              <a:lnSpc>
                <a:spcPct val="115000"/>
              </a:lnSpc>
              <a:spcBef>
                <a:spcPts val="0"/>
              </a:spcBef>
              <a:spcAft>
                <a:spcPts val="0"/>
              </a:spcAft>
              <a:buNone/>
            </a:pPr>
            <a:r>
              <a:rPr lang="en-US" sz="1400" dirty="0" smtClean="0">
                <a:solidFill>
                  <a:srgbClr val="FF0000"/>
                </a:solidFill>
              </a:rPr>
              <a:t>G.PRAVEEN(19BCE1029)</a:t>
            </a:r>
          </a:p>
          <a:p>
            <a:pPr marL="0" lvl="0" indent="0" algn="l" rtl="0">
              <a:lnSpc>
                <a:spcPct val="115000"/>
              </a:lnSpc>
              <a:spcBef>
                <a:spcPts val="0"/>
              </a:spcBef>
              <a:spcAft>
                <a:spcPts val="0"/>
              </a:spcAft>
              <a:buNone/>
            </a:pPr>
            <a:r>
              <a:rPr lang="en-US" sz="1400" dirty="0" smtClean="0">
                <a:solidFill>
                  <a:srgbClr val="FF0000"/>
                </a:solidFill>
              </a:rPr>
              <a:t>Y.HEMANTH(19BCE1047)</a:t>
            </a:r>
          </a:p>
          <a:p>
            <a:pPr marL="0" lvl="0" indent="0" algn="l" rtl="0">
              <a:lnSpc>
                <a:spcPct val="115000"/>
              </a:lnSpc>
              <a:spcBef>
                <a:spcPts val="0"/>
              </a:spcBef>
              <a:spcAft>
                <a:spcPts val="0"/>
              </a:spcAft>
              <a:buNone/>
            </a:pPr>
            <a:r>
              <a:rPr lang="en-US" sz="1400" dirty="0" smtClean="0">
                <a:solidFill>
                  <a:srgbClr val="FF0000"/>
                </a:solidFill>
              </a:rPr>
              <a:t>S.V.S.N.PAVAN(19BCE1090)</a:t>
            </a:r>
            <a:endParaRPr sz="1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FF00"/>
                </a:solidFill>
              </a:rPr>
              <a:t>MODULES DESCRIPTION</a:t>
            </a:r>
            <a:r>
              <a:rPr lang="en-US" dirty="0" smtClean="0"/>
              <a:t>:</a:t>
            </a:r>
            <a:endParaRPr lang="en-US" dirty="0"/>
          </a:p>
        </p:txBody>
      </p:sp>
      <p:sp>
        <p:nvSpPr>
          <p:cNvPr id="5" name="Text Placeholder 4"/>
          <p:cNvSpPr>
            <a:spLocks noGrp="1"/>
          </p:cNvSpPr>
          <p:nvPr>
            <p:ph type="body" idx="1"/>
          </p:nvPr>
        </p:nvSpPr>
        <p:spPr>
          <a:xfrm>
            <a:off x="694394" y="1113780"/>
            <a:ext cx="7642006" cy="3364970"/>
          </a:xfrm>
        </p:spPr>
        <p:txBody>
          <a:bodyPr/>
          <a:lstStyle/>
          <a:p>
            <a:pPr>
              <a:buFont typeface="Wingdings" pitchFamily="2" charset="2"/>
              <a:buChar char="v"/>
            </a:pPr>
            <a:r>
              <a:rPr lang="en-US" sz="1600" dirty="0" err="1" smtClean="0"/>
              <a:t>Linera</a:t>
            </a:r>
            <a:r>
              <a:rPr lang="en-US" sz="1600" dirty="0" smtClean="0"/>
              <a:t> regression</a:t>
            </a:r>
          </a:p>
          <a:p>
            <a:pPr>
              <a:buFont typeface="Wingdings" pitchFamily="2" charset="2"/>
              <a:buChar char="v"/>
            </a:pPr>
            <a:endParaRPr lang="en-US" sz="1600" dirty="0" smtClean="0"/>
          </a:p>
          <a:p>
            <a:pPr>
              <a:buFont typeface="Wingdings" pitchFamily="2" charset="2"/>
              <a:buChar char="v"/>
            </a:pPr>
            <a:r>
              <a:rPr lang="en-US" sz="1600" dirty="0" smtClean="0"/>
              <a:t>XG-boost </a:t>
            </a:r>
          </a:p>
          <a:p>
            <a:pPr>
              <a:buFont typeface="Wingdings" pitchFamily="2" charset="2"/>
              <a:buChar char="v"/>
            </a:pPr>
            <a:endParaRPr lang="en-US" sz="1600" dirty="0" smtClean="0"/>
          </a:p>
          <a:p>
            <a:pPr>
              <a:buFont typeface="Wingdings" pitchFamily="2" charset="2"/>
              <a:buChar char="v"/>
            </a:pPr>
            <a:r>
              <a:rPr lang="en-US" sz="1600" dirty="0" smtClean="0"/>
              <a:t>Light-boost algorithm</a:t>
            </a:r>
          </a:p>
          <a:p>
            <a:pPr>
              <a:buFont typeface="Wingdings" pitchFamily="2" charset="2"/>
              <a:buChar char="v"/>
            </a:pPr>
            <a:endParaRPr lang="en-US" sz="1600" dirty="0" smtClean="0"/>
          </a:p>
          <a:p>
            <a:pPr>
              <a:buFont typeface="Wingdings" pitchFamily="2" charset="2"/>
              <a:buChar char="v"/>
            </a:pPr>
            <a:r>
              <a:rPr lang="en-US" sz="1600" dirty="0" smtClean="0"/>
              <a:t>Cat-boost algorithm</a:t>
            </a:r>
          </a:p>
          <a:p>
            <a:pPr>
              <a:buFont typeface="Wingdings" pitchFamily="2" charset="2"/>
              <a:buChar char="v"/>
            </a:pPr>
            <a:endParaRPr lang="en-US" sz="1600" dirty="0" smtClean="0"/>
          </a:p>
          <a:p>
            <a:pPr>
              <a:buFont typeface="Wingdings" pitchFamily="2" charset="2"/>
              <a:buChar char="v"/>
            </a:pPr>
            <a:r>
              <a:rPr lang="en-US" sz="1600" dirty="0" smtClean="0"/>
              <a:t>Random-forest algorithm</a:t>
            </a:r>
          </a:p>
          <a:p>
            <a:pPr>
              <a:buFont typeface="Wingdings" pitchFamily="2" charset="2"/>
              <a:buChar char="v"/>
            </a:pPr>
            <a:endParaRPr lang="en-US" dirty="0" smtClean="0"/>
          </a:p>
          <a:p>
            <a:pPr>
              <a:buFont typeface="Wingdings" pitchFamily="2" charset="2"/>
              <a:buChar char="v"/>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FF00"/>
                </a:solidFill>
              </a:rPr>
              <a:t>LINERAR REGRESSION:</a:t>
            </a:r>
            <a:endParaRPr lang="en-US" b="1" dirty="0">
              <a:solidFill>
                <a:srgbClr val="FFFF00"/>
              </a:solidFill>
            </a:endParaRPr>
          </a:p>
        </p:txBody>
      </p:sp>
      <p:sp>
        <p:nvSpPr>
          <p:cNvPr id="5" name="Text Placeholder 4"/>
          <p:cNvSpPr>
            <a:spLocks noGrp="1"/>
          </p:cNvSpPr>
          <p:nvPr>
            <p:ph type="body" idx="1"/>
          </p:nvPr>
        </p:nvSpPr>
        <p:spPr>
          <a:xfrm>
            <a:off x="440012" y="1086280"/>
            <a:ext cx="7896388" cy="3829478"/>
          </a:xfrm>
        </p:spPr>
        <p:txBody>
          <a:bodyPr/>
          <a:lstStyle/>
          <a:p>
            <a:pPr>
              <a:buFont typeface="Wingdings" pitchFamily="2" charset="2"/>
              <a:buChar char="Ø"/>
            </a:pPr>
            <a:r>
              <a:rPr lang="en-US" sz="1800" dirty="0" smtClean="0"/>
              <a:t>In our project, we </a:t>
            </a:r>
            <a:r>
              <a:rPr lang="en-US" sz="1800" dirty="0" smtClean="0"/>
              <a:t>will</a:t>
            </a:r>
            <a:r>
              <a:rPr lang="en-US" sz="1800" dirty="0" smtClean="0"/>
              <a:t> develop </a:t>
            </a:r>
            <a:r>
              <a:rPr lang="en-US" sz="1800" dirty="0" smtClean="0"/>
              <a:t>the 3 models using Linear Regression. We </a:t>
            </a:r>
            <a:r>
              <a:rPr lang="en-US" sz="1800" dirty="0" smtClean="0"/>
              <a:t>will</a:t>
            </a:r>
            <a:r>
              <a:rPr lang="en-US" sz="1800" dirty="0" smtClean="0"/>
              <a:t> import </a:t>
            </a:r>
            <a:r>
              <a:rPr lang="en-US" sz="1800" dirty="0" smtClean="0"/>
              <a:t>the Linear Regression from sklearn_linear_model package, split the dataset into train and test and </a:t>
            </a:r>
            <a:r>
              <a:rPr lang="en-US" sz="1800" dirty="0" smtClean="0"/>
              <a:t>perform </a:t>
            </a:r>
            <a:r>
              <a:rPr lang="en-US" sz="1800" dirty="0" smtClean="0"/>
              <a:t>linear regression directly on the dataset. </a:t>
            </a:r>
          </a:p>
          <a:p>
            <a:pPr>
              <a:buNone/>
            </a:pPr>
            <a:endParaRPr lang="en-US" sz="1800" dirty="0" smtClean="0"/>
          </a:p>
          <a:p>
            <a:pPr>
              <a:buFont typeface="Wingdings" pitchFamily="2" charset="2"/>
              <a:buChar char="Ø"/>
            </a:pPr>
            <a:r>
              <a:rPr lang="en-US" sz="1800" dirty="0" smtClean="0"/>
              <a:t>In the </a:t>
            </a:r>
            <a:r>
              <a:rPr lang="en-US" sz="1800" dirty="0" smtClean="0"/>
              <a:t>Second </a:t>
            </a:r>
            <a:r>
              <a:rPr lang="en-US" sz="1800" dirty="0" smtClean="0"/>
              <a:t>Model we </a:t>
            </a:r>
            <a:r>
              <a:rPr lang="en-US" sz="1800" dirty="0" smtClean="0"/>
              <a:t>will perform </a:t>
            </a:r>
            <a:r>
              <a:rPr lang="en-US" sz="1800" dirty="0" smtClean="0"/>
              <a:t>the </a:t>
            </a:r>
            <a:r>
              <a:rPr lang="en-US" sz="1800" dirty="0" smtClean="0"/>
              <a:t>Standard Scaling and log transformation on the target variable. </a:t>
            </a:r>
          </a:p>
          <a:p>
            <a:pPr>
              <a:buFont typeface="Wingdings" pitchFamily="2" charset="2"/>
              <a:buChar char="Ø"/>
            </a:pPr>
            <a:endParaRPr lang="en-US" sz="1800" dirty="0" smtClean="0"/>
          </a:p>
          <a:p>
            <a:pPr>
              <a:buFont typeface="Wingdings" pitchFamily="2" charset="2"/>
              <a:buChar char="Ø"/>
            </a:pPr>
            <a:r>
              <a:rPr lang="en-US" sz="1800" dirty="0" smtClean="0"/>
              <a:t>For </a:t>
            </a:r>
            <a:r>
              <a:rPr lang="en-US" sz="1800" dirty="0" smtClean="0"/>
              <a:t>the </a:t>
            </a:r>
            <a:r>
              <a:rPr lang="en-US" sz="1800" dirty="0" smtClean="0"/>
              <a:t>Third </a:t>
            </a:r>
            <a:r>
              <a:rPr lang="en-US" sz="1800" dirty="0" smtClean="0"/>
              <a:t>model we </a:t>
            </a:r>
            <a:r>
              <a:rPr lang="en-US" sz="1800" dirty="0" smtClean="0"/>
              <a:t>will</a:t>
            </a:r>
            <a:r>
              <a:rPr lang="en-US" sz="1800" dirty="0" smtClean="0"/>
              <a:t> create </a:t>
            </a:r>
            <a:r>
              <a:rPr lang="en-US" sz="1800" dirty="0" smtClean="0"/>
              <a:t>some attributes namely quarter and year, </a:t>
            </a:r>
            <a:r>
              <a:rPr lang="en-US" sz="1800" dirty="0" smtClean="0"/>
              <a:t>clear </a:t>
            </a:r>
            <a:r>
              <a:rPr lang="en-US" sz="1800" dirty="0" smtClean="0"/>
              <a:t>the outliers using quantile </a:t>
            </a:r>
            <a:r>
              <a:rPr lang="en-US" sz="1800" dirty="0" smtClean="0"/>
              <a:t>method.</a:t>
            </a:r>
            <a:endParaRPr lang="en-US" sz="1800" dirty="0" smtClean="0"/>
          </a:p>
          <a:p>
            <a:pPr>
              <a:buFont typeface="Wingdings" pitchFamily="2" charset="2"/>
              <a:buChar char="Ø"/>
            </a:pPr>
            <a:endParaRPr lang="en-US" sz="1800" b="1" dirty="0" smtClean="0">
              <a:solidFill>
                <a:srgbClr val="FFFF00"/>
              </a:solidFill>
            </a:endParaRPr>
          </a:p>
          <a:p>
            <a:pPr>
              <a:buNone/>
            </a:pPr>
            <a:endParaRPr lang="en-US" sz="1800" dirty="0" smtClean="0"/>
          </a:p>
          <a:p>
            <a:pPr>
              <a:buFont typeface="Wingdings" pitchFamily="2" charset="2"/>
              <a:buChar char="Ø"/>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solidFill>
                  <a:srgbClr val="FFFF00"/>
                </a:solidFill>
              </a:rPr>
              <a:t>XG-BOOST</a:t>
            </a:r>
            <a:endParaRPr lang="en-US" sz="2000" b="1" dirty="0">
              <a:solidFill>
                <a:srgbClr val="FFFF00"/>
              </a:solidFill>
            </a:endParaRPr>
          </a:p>
        </p:txBody>
      </p:sp>
      <p:sp>
        <p:nvSpPr>
          <p:cNvPr id="3" name="Text Placeholder 2"/>
          <p:cNvSpPr>
            <a:spLocks noGrp="1"/>
          </p:cNvSpPr>
          <p:nvPr>
            <p:ph type="body" idx="1"/>
          </p:nvPr>
        </p:nvSpPr>
        <p:spPr>
          <a:xfrm>
            <a:off x="520602" y="1416289"/>
            <a:ext cx="7942753" cy="3561348"/>
          </a:xfrm>
        </p:spPr>
        <p:txBody>
          <a:bodyPr/>
          <a:lstStyle/>
          <a:p>
            <a:pPr>
              <a:buFont typeface="Wingdings" pitchFamily="2" charset="2"/>
              <a:buChar char="q"/>
            </a:pPr>
            <a:r>
              <a:rPr lang="en-US" sz="1600" dirty="0" smtClean="0"/>
              <a:t>XG-Boost is a high-speed and high-performance implementation of gradient boosted decision trees. The algorithm's implementation </a:t>
            </a:r>
            <a:r>
              <a:rPr lang="en-US" sz="1600" dirty="0" smtClean="0"/>
              <a:t>is</a:t>
            </a:r>
            <a:r>
              <a:rPr lang="en-US" sz="1600" dirty="0" smtClean="0"/>
              <a:t> </a:t>
            </a:r>
            <a:r>
              <a:rPr lang="en-US" sz="1600" dirty="0" smtClean="0"/>
              <a:t>designed to maximize computation time and memory resources. One of the design goals </a:t>
            </a:r>
            <a:r>
              <a:rPr lang="en-US" sz="1600" dirty="0" smtClean="0"/>
              <a:t>is</a:t>
            </a:r>
            <a:r>
              <a:rPr lang="en-US" sz="1600" dirty="0" smtClean="0"/>
              <a:t> </a:t>
            </a:r>
            <a:r>
              <a:rPr lang="en-US" sz="1600" dirty="0" smtClean="0"/>
              <a:t>to make the most of the resources available to train the model. </a:t>
            </a:r>
          </a:p>
          <a:p>
            <a:pPr>
              <a:buNone/>
            </a:pPr>
            <a:endParaRPr lang="en-US" sz="1600" dirty="0" smtClean="0"/>
          </a:p>
          <a:p>
            <a:pPr>
              <a:buFont typeface="Wingdings" pitchFamily="2" charset="2"/>
              <a:buChar char="q"/>
            </a:pPr>
            <a:r>
              <a:rPr lang="en-US" sz="1600" dirty="0" smtClean="0"/>
              <a:t>The two reasons to use XG-Boost are Execution speed and Model performance. XG-Boost dominates structured or tabular datasets on classification and regression </a:t>
            </a:r>
            <a:r>
              <a:rPr lang="en-US" sz="1600" dirty="0" smtClean="0"/>
              <a:t>predictive modeling  problems. In general, XG Boost is quick.</a:t>
            </a:r>
            <a:endParaRPr lang="en-US" sz="1600" dirty="0" smtClean="0"/>
          </a:p>
          <a:p>
            <a:pPr>
              <a:buNone/>
            </a:pPr>
            <a:endParaRPr lang="en-US"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636" y="393750"/>
            <a:ext cx="7930764" cy="623778"/>
          </a:xfrm>
        </p:spPr>
        <p:txBody>
          <a:bodyPr/>
          <a:lstStyle/>
          <a:p>
            <a:r>
              <a:rPr lang="en-US" b="1" dirty="0" smtClean="0">
                <a:solidFill>
                  <a:srgbClr val="FFFF00"/>
                </a:solidFill>
              </a:rPr>
              <a:t>CAT-BOOST ALGORITHM:</a:t>
            </a:r>
            <a:endParaRPr lang="en-US" b="1" dirty="0">
              <a:solidFill>
                <a:srgbClr val="FFFF00"/>
              </a:solidFill>
            </a:endParaRPr>
          </a:p>
        </p:txBody>
      </p:sp>
      <p:sp>
        <p:nvSpPr>
          <p:cNvPr id="3" name="Text Placeholder 2"/>
          <p:cNvSpPr>
            <a:spLocks noGrp="1"/>
          </p:cNvSpPr>
          <p:nvPr>
            <p:ph type="body" idx="1"/>
          </p:nvPr>
        </p:nvSpPr>
        <p:spPr>
          <a:xfrm>
            <a:off x="371260" y="1505665"/>
            <a:ext cx="7965140" cy="3451345"/>
          </a:xfrm>
        </p:spPr>
        <p:txBody>
          <a:bodyPr/>
          <a:lstStyle/>
          <a:p>
            <a:pPr>
              <a:buFont typeface="Wingdings" pitchFamily="2" charset="2"/>
              <a:buChar char="v"/>
            </a:pPr>
            <a:r>
              <a:rPr lang="en-US" sz="1600" dirty="0" smtClean="0"/>
              <a:t>Cat Boost algorithm can be used to solve a wide range of problems and can deal with many types of data with unique parameters which gives us accurate results. Categorical data in particularly yields better accuracy when cat boost algorithm is applied. With many parameters to tune with we can easily arrive at the best result out of all. Cat Boost algorithm also uses the gradient boosting algorithm which can yield very good result even with very small data. </a:t>
            </a:r>
          </a:p>
          <a:p>
            <a:pPr>
              <a:buFont typeface="Wingdings" pitchFamily="2" charset="2"/>
              <a:buChar char="v"/>
            </a:pPr>
            <a:endParaRPr lang="en-US" sz="1600" dirty="0" smtClean="0"/>
          </a:p>
          <a:p>
            <a:pPr>
              <a:buFont typeface="Wingdings" pitchFamily="2" charset="2"/>
              <a:buChar char="v"/>
            </a:pPr>
            <a:r>
              <a:rPr lang="en-US" sz="1600" dirty="0" smtClean="0"/>
              <a:t>This algorithm can be used without any pre-processing which is required in </a:t>
            </a:r>
            <a:r>
              <a:rPr lang="en-US" sz="1600" dirty="0" smtClean="0"/>
              <a:t>other </a:t>
            </a:r>
            <a:r>
              <a:rPr lang="en-US" sz="1600" dirty="0" smtClean="0"/>
              <a:t>algorithms. The other qualities include robustness, more accuracy and easy to implement. Most of the datasets can be processed by the default settings of the parameters without </a:t>
            </a:r>
            <a:r>
              <a:rPr lang="en-US" sz="1600" dirty="0" smtClean="0"/>
              <a:t>tuning them</a:t>
            </a:r>
            <a:r>
              <a:rPr lang="en-US" sz="1600" dirty="0" smtClean="0"/>
              <a:t>.</a:t>
            </a:r>
          </a:p>
          <a:p>
            <a:pPr>
              <a:buFont typeface="Wingdings" pitchFamily="2" charset="2"/>
              <a:buChar char="v"/>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110" y="414375"/>
            <a:ext cx="7978890" cy="914100"/>
          </a:xfrm>
        </p:spPr>
        <p:txBody>
          <a:bodyPr/>
          <a:lstStyle/>
          <a:p>
            <a:r>
              <a:rPr lang="en-US" b="1" dirty="0" smtClean="0">
                <a:solidFill>
                  <a:srgbClr val="FFFF00"/>
                </a:solidFill>
              </a:rPr>
              <a:t>RANDOM FOREST ALGORITHM:</a:t>
            </a:r>
            <a:endParaRPr lang="en-US" b="1" dirty="0">
              <a:solidFill>
                <a:srgbClr val="FFFF00"/>
              </a:solidFill>
            </a:endParaRPr>
          </a:p>
        </p:txBody>
      </p:sp>
      <p:sp>
        <p:nvSpPr>
          <p:cNvPr id="3" name="Text Placeholder 2"/>
          <p:cNvSpPr>
            <a:spLocks noGrp="1"/>
          </p:cNvSpPr>
          <p:nvPr>
            <p:ph type="body" idx="1"/>
          </p:nvPr>
        </p:nvSpPr>
        <p:spPr>
          <a:xfrm>
            <a:off x="323134" y="1567549"/>
            <a:ext cx="8013266" cy="3403211"/>
          </a:xfrm>
        </p:spPr>
        <p:txBody>
          <a:bodyPr/>
          <a:lstStyle/>
          <a:p>
            <a:r>
              <a:rPr lang="en-US" sz="1400" dirty="0" smtClean="0"/>
              <a:t>Random </a:t>
            </a:r>
            <a:r>
              <a:rPr lang="en-US" sz="1400" dirty="0" smtClean="0"/>
              <a:t>Forest </a:t>
            </a:r>
            <a:r>
              <a:rPr lang="en-US" sz="1400" dirty="0" smtClean="0"/>
              <a:t>A</a:t>
            </a:r>
            <a:r>
              <a:rPr lang="en-US" sz="1400" dirty="0" smtClean="0"/>
              <a:t>lgorithm : It </a:t>
            </a:r>
            <a:r>
              <a:rPr lang="en-US" sz="1400" dirty="0" smtClean="0"/>
              <a:t>is a algorithm with decision </a:t>
            </a:r>
            <a:r>
              <a:rPr lang="en-US" sz="1400" dirty="0" smtClean="0"/>
              <a:t>tree </a:t>
            </a:r>
            <a:r>
              <a:rPr lang="en-US" sz="1400" dirty="0" smtClean="0"/>
              <a:t>Model, in which the sub trees are </a:t>
            </a:r>
            <a:r>
              <a:rPr lang="en-US" sz="1400" dirty="0" smtClean="0"/>
              <a:t>learned.</a:t>
            </a:r>
            <a:endParaRPr lang="en-US" sz="1400" dirty="0" smtClean="0"/>
          </a:p>
          <a:p>
            <a:pPr>
              <a:buNone/>
            </a:pPr>
            <a:endParaRPr lang="en-US" sz="1400" dirty="0" smtClean="0"/>
          </a:p>
          <a:p>
            <a:r>
              <a:rPr lang="en-US" sz="1400" dirty="0" smtClean="0"/>
              <a:t>R</a:t>
            </a:r>
            <a:r>
              <a:rPr lang="en-US" sz="1400" dirty="0" smtClean="0"/>
              <a:t>esulting </a:t>
            </a:r>
            <a:r>
              <a:rPr lang="en-US" sz="1400" dirty="0" smtClean="0"/>
              <a:t>predictions from all the sub-trees </a:t>
            </a:r>
            <a:r>
              <a:rPr lang="en-US" sz="1400" dirty="0" smtClean="0"/>
              <a:t>will have </a:t>
            </a:r>
            <a:r>
              <a:rPr lang="en-US" sz="1400" dirty="0" smtClean="0"/>
              <a:t>less correlation. Here it tries to build multiple CART models with different samples and initial variables</a:t>
            </a:r>
            <a:r>
              <a:rPr lang="en-US" sz="1400" dirty="0" smtClean="0"/>
              <a:t>. It will repeat the same process and then can make a final prediction.</a:t>
            </a:r>
            <a:endParaRPr lang="en-US" sz="1400" dirty="0" smtClean="0"/>
          </a:p>
          <a:p>
            <a:endParaRPr lang="en-US" sz="1400" dirty="0" smtClean="0"/>
          </a:p>
          <a:p>
            <a:r>
              <a:rPr lang="en-US" sz="1400" dirty="0" smtClean="0"/>
              <a:t>This final </a:t>
            </a:r>
            <a:r>
              <a:rPr lang="en-US" sz="1400" dirty="0" smtClean="0"/>
              <a:t>prediction can simply be mean of each prediction. For example, if we have1000 </a:t>
            </a:r>
            <a:r>
              <a:rPr lang="en-US" sz="1400" dirty="0" smtClean="0"/>
              <a:t>observations in the complete population with 10 variables. It </a:t>
            </a:r>
            <a:r>
              <a:rPr lang="en-US" sz="1400" dirty="0" smtClean="0"/>
              <a:t>will take</a:t>
            </a:r>
            <a:r>
              <a:rPr lang="en-US" sz="1400" dirty="0" smtClean="0"/>
              <a:t> </a:t>
            </a:r>
            <a:r>
              <a:rPr lang="en-US" sz="1400" dirty="0" smtClean="0"/>
              <a:t>a random sample of 200 observations and 5 randomly chosen initial variables to build CART model. It will repeat the process say 10 to 12 times and then make a final prediction on each observation.</a:t>
            </a:r>
          </a:p>
          <a:p>
            <a:pPr>
              <a:buFont typeface="Wingdings" pitchFamily="2" charset="2"/>
              <a:buChar char="q"/>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500" y="153118"/>
            <a:ext cx="7038900" cy="616903"/>
          </a:xfrm>
        </p:spPr>
        <p:txBody>
          <a:bodyPr/>
          <a:lstStyle/>
          <a:p>
            <a:r>
              <a:rPr lang="en-US" b="1" dirty="0" smtClean="0">
                <a:solidFill>
                  <a:srgbClr val="FFFF00"/>
                </a:solidFill>
              </a:rPr>
              <a:t>REFRENCES:</a:t>
            </a:r>
            <a:endParaRPr lang="en-US" b="1" dirty="0">
              <a:solidFill>
                <a:srgbClr val="FFFF00"/>
              </a:solidFill>
            </a:endParaRPr>
          </a:p>
        </p:txBody>
      </p:sp>
      <p:sp>
        <p:nvSpPr>
          <p:cNvPr id="3" name="Text Placeholder 2"/>
          <p:cNvSpPr>
            <a:spLocks noGrp="1"/>
          </p:cNvSpPr>
          <p:nvPr>
            <p:ph type="body" idx="1"/>
          </p:nvPr>
        </p:nvSpPr>
        <p:spPr>
          <a:xfrm>
            <a:off x="701269" y="687519"/>
            <a:ext cx="7875762" cy="4208475"/>
          </a:xfrm>
        </p:spPr>
        <p:txBody>
          <a:bodyPr/>
          <a:lstStyle/>
          <a:p>
            <a:pPr>
              <a:buFont typeface="Wingdings" pitchFamily="2" charset="2"/>
              <a:buChar char="q"/>
            </a:pPr>
            <a:r>
              <a:rPr lang="en-US" b="1" dirty="0" smtClean="0">
                <a:solidFill>
                  <a:srgbClr val="FFC000"/>
                </a:solidFill>
              </a:rPr>
              <a:t>Demand forecasting for production planning in a food company by </a:t>
            </a:r>
            <a:r>
              <a:rPr lang="en-US" b="1" dirty="0" err="1" smtClean="0">
                <a:solidFill>
                  <a:srgbClr val="FFC000"/>
                </a:solidFill>
              </a:rPr>
              <a:t>nathaila</a:t>
            </a:r>
            <a:r>
              <a:rPr lang="en-US" b="1" dirty="0" smtClean="0">
                <a:solidFill>
                  <a:srgbClr val="FFC000"/>
                </a:solidFill>
              </a:rPr>
              <a:t> </a:t>
            </a:r>
            <a:r>
              <a:rPr lang="en-US" b="1" dirty="0" err="1" smtClean="0">
                <a:solidFill>
                  <a:srgbClr val="FFC000"/>
                </a:solidFill>
              </a:rPr>
              <a:t>barbosa</a:t>
            </a:r>
            <a:endParaRPr lang="en-US" b="1" dirty="0" smtClean="0">
              <a:solidFill>
                <a:srgbClr val="FFC000"/>
              </a:solidFill>
            </a:endParaRPr>
          </a:p>
          <a:p>
            <a:pPr>
              <a:buNone/>
            </a:pPr>
            <a:r>
              <a:rPr lang="en-US" b="1" dirty="0" smtClean="0">
                <a:hlinkClick r:id="rId2"/>
              </a:rPr>
              <a:t>        </a:t>
            </a:r>
            <a:r>
              <a:rPr lang="en-US" b="1" dirty="0" smtClean="0">
                <a:hlinkClick r:id="rId2"/>
              </a:rPr>
              <a:t>   </a:t>
            </a:r>
            <a:r>
              <a:rPr lang="en-US" b="1" dirty="0" smtClean="0">
                <a:hlinkClick r:id="rId2"/>
              </a:rPr>
              <a:t>https://</a:t>
            </a:r>
            <a:r>
              <a:rPr lang="en-US" b="1" dirty="0" smtClean="0">
                <a:hlinkClick r:id="rId2"/>
              </a:rPr>
              <a:t>www.researchgate.net/profile/Nathalia-Barbosa 2/publication/285219852_Demand_forecasting_for_production_planning_in_a_food_company/links/59b930fca6fdcc687230e27b/Demand-forecasting-for-production-planning-in-a-food-company.pdf</a:t>
            </a:r>
            <a:endParaRPr lang="en-US" b="1" dirty="0" smtClean="0"/>
          </a:p>
          <a:p>
            <a:pPr>
              <a:buNone/>
            </a:pPr>
            <a:endParaRPr lang="en-US" b="1" dirty="0" smtClean="0"/>
          </a:p>
          <a:p>
            <a:pPr>
              <a:buFont typeface="Wingdings" pitchFamily="2" charset="2"/>
              <a:buChar char="q"/>
            </a:pPr>
            <a:r>
              <a:rPr lang="en-US" b="1" dirty="0" smtClean="0">
                <a:solidFill>
                  <a:srgbClr val="FFC000"/>
                </a:solidFill>
              </a:rPr>
              <a:t>Demand forecasting for the ration companies by Langdon (Landon) Hollingsworth</a:t>
            </a:r>
          </a:p>
          <a:p>
            <a:pPr>
              <a:buNone/>
            </a:pPr>
            <a:r>
              <a:rPr lang="en-US" b="1" dirty="0" smtClean="0">
                <a:solidFill>
                  <a:schemeClr val="accent5">
                    <a:lumMod val="60000"/>
                    <a:lumOff val="40000"/>
                  </a:schemeClr>
                </a:solidFill>
                <a:hlinkClick r:id="rId3"/>
              </a:rPr>
              <a:t>  https</a:t>
            </a:r>
            <a:r>
              <a:rPr lang="en-US" b="1" dirty="0" smtClean="0">
                <a:solidFill>
                  <a:schemeClr val="accent5">
                    <a:lumMod val="60000"/>
                    <a:lumOff val="40000"/>
                  </a:schemeClr>
                </a:solidFill>
                <a:hlinkClick r:id="rId3"/>
              </a:rPr>
              <a:t>://dspace.mit.edu/bitstream/handle/1721.1/131054/Hollingsworth_Xiang_project_Demand%20Planning%20for%20United%20Nations%20Food%20Rations_REVISED.pdf?sequence=1&amp;isAllowed=y</a:t>
            </a:r>
            <a:endParaRPr lang="en-US" b="1" dirty="0" smtClean="0">
              <a:solidFill>
                <a:schemeClr val="accent5">
                  <a:lumMod val="60000"/>
                  <a:lumOff val="40000"/>
                </a:schemeClr>
              </a:solidFill>
            </a:endParaRPr>
          </a:p>
          <a:p>
            <a:pPr>
              <a:buNone/>
            </a:pPr>
            <a:endParaRPr lang="en-US" b="1" dirty="0" smtClean="0">
              <a:solidFill>
                <a:schemeClr val="accent5">
                  <a:lumMod val="60000"/>
                  <a:lumOff val="40000"/>
                </a:schemeClr>
              </a:solidFill>
            </a:endParaRPr>
          </a:p>
          <a:p>
            <a:pPr>
              <a:buFont typeface="Wingdings" pitchFamily="2" charset="2"/>
              <a:buChar char="q"/>
            </a:pPr>
            <a:r>
              <a:rPr lang="en-US" b="1" dirty="0" smtClean="0">
                <a:solidFill>
                  <a:srgbClr val="FFC000"/>
                </a:solidFill>
              </a:rPr>
              <a:t>An Exploration of and Case Studies in Demand Forecast Accuracy: Replenishment, Point of Sale, and Bounding Conditions by Kevin Barry Smyth, M.S. Graduate Program in Business Administration</a:t>
            </a:r>
          </a:p>
          <a:p>
            <a:pPr>
              <a:buNone/>
            </a:pPr>
            <a:r>
              <a:rPr lang="en-US" b="1" dirty="0" smtClean="0">
                <a:solidFill>
                  <a:schemeClr val="accent5">
                    <a:lumMod val="60000"/>
                    <a:lumOff val="40000"/>
                  </a:schemeClr>
                </a:solidFill>
              </a:rPr>
              <a:t> https</a:t>
            </a:r>
            <a:r>
              <a:rPr lang="en-US" b="1" dirty="0" smtClean="0">
                <a:solidFill>
                  <a:schemeClr val="accent5">
                    <a:lumMod val="60000"/>
                    <a:lumOff val="40000"/>
                  </a:schemeClr>
                </a:solidFill>
              </a:rPr>
              <a:t>://etd.ohiolink.edu/apexprod/rws_etd/send_file/send?accession=osu1506682418566979&amp;disposition=inline</a:t>
            </a:r>
            <a:endParaRPr lang="en-US" b="1" dirty="0">
              <a:solidFill>
                <a:schemeClr val="accent5">
                  <a:lumMod val="60000"/>
                  <a:lumOff val="4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buNone/>
            </a:pPr>
            <a:r>
              <a:rPr lang="en-US" sz="8000" dirty="0" smtClean="0"/>
              <a:t>THANK </a:t>
            </a:r>
            <a:r>
              <a:rPr lang="en-US" sz="8800" dirty="0" smtClean="0"/>
              <a:t>YOU</a:t>
            </a:r>
          </a:p>
          <a:p>
            <a:pPr>
              <a:buNone/>
            </a:pPr>
            <a:r>
              <a:rPr lang="en-US" sz="1800" dirty="0" smtClean="0"/>
              <a:t>				</a:t>
            </a:r>
          </a:p>
          <a:p>
            <a:pPr>
              <a:buNone/>
            </a:pPr>
            <a:r>
              <a:rPr lang="en-US" sz="1800" dirty="0" smtClean="0"/>
              <a:t>					</a:t>
            </a:r>
            <a:r>
              <a:rPr lang="en-US" sz="1800" dirty="0" smtClean="0">
                <a:solidFill>
                  <a:srgbClr val="FFFF00"/>
                </a:solidFill>
              </a:rPr>
              <a:t>-DR.MAHESWARI MAM</a:t>
            </a:r>
            <a:endParaRPr lang="en-US" sz="1800" dirty="0">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dirty="0">
                <a:solidFill>
                  <a:srgbClr val="FFFF00"/>
                </a:solidFill>
              </a:rPr>
              <a:t>ABSTRACT</a:t>
            </a:r>
            <a:endParaRPr sz="3400" b="1">
              <a:solidFill>
                <a:srgbClr val="FFFF00"/>
              </a:solidFill>
            </a:endParaRPr>
          </a:p>
        </p:txBody>
      </p:sp>
      <p:sp>
        <p:nvSpPr>
          <p:cNvPr id="241" name="Google Shape;241;p19"/>
          <p:cNvSpPr txBox="1">
            <a:spLocks noGrp="1"/>
          </p:cNvSpPr>
          <p:nvPr>
            <p:ph type="body" idx="1"/>
          </p:nvPr>
        </p:nvSpPr>
        <p:spPr>
          <a:xfrm>
            <a:off x="171450" y="1326911"/>
            <a:ext cx="8894100" cy="3613014"/>
          </a:xfrm>
          <a:prstGeom prst="rect">
            <a:avLst/>
          </a:prstGeom>
        </p:spPr>
        <p:txBody>
          <a:bodyPr spcFirstLastPara="1" wrap="square" lIns="91425" tIns="91425" rIns="91425" bIns="91425" anchor="t" anchorCtr="0">
            <a:noAutofit/>
          </a:bodyPr>
          <a:lstStyle/>
          <a:p>
            <a:pPr marL="0" indent="0">
              <a:spcBef>
                <a:spcPts val="1600"/>
              </a:spcBef>
              <a:buFont typeface="Wingdings" pitchFamily="2" charset="2"/>
              <a:buChar char="v"/>
            </a:pPr>
            <a:r>
              <a:rPr lang="en-US" sz="1400" dirty="0" smtClean="0"/>
              <a:t>The vital aspect in the world of business is to have a proper analysis of their business outcomes. This outcome plays a major role in the development of the business. One of the expanding business spheres is food delivering companies.</a:t>
            </a:r>
          </a:p>
          <a:p>
            <a:pPr marL="0" lvl="0" indent="0" algn="l" rtl="0">
              <a:spcBef>
                <a:spcPts val="1600"/>
              </a:spcBef>
              <a:spcAft>
                <a:spcPts val="0"/>
              </a:spcAft>
              <a:buFont typeface="Wingdings" pitchFamily="2" charset="2"/>
              <a:buChar char="v"/>
            </a:pPr>
            <a:r>
              <a:rPr lang="en-US" sz="1400" dirty="0" smtClean="0"/>
              <a:t>The vital factor in running such a food delivery company that is located data various branch in the city is to maintain the stock properly and prepare the food in time for delivering to the customers.</a:t>
            </a:r>
          </a:p>
          <a:p>
            <a:pPr marL="0" indent="0">
              <a:spcBef>
                <a:spcPts val="1600"/>
              </a:spcBef>
              <a:buFont typeface="Wingdings" pitchFamily="2" charset="2"/>
              <a:buChar char="v"/>
            </a:pPr>
            <a:r>
              <a:rPr lang="en-US" sz="1400" dirty="0" smtClean="0"/>
              <a:t>The datasets used to train the model have the information regarding the meal for example, the type of meal, Week, center-id , base-price , category, cuisine etc. This prediction model helps to find out the popular meals and the least ordered type of meals, based on these results they can manage the purchase of stock and raw materials.</a:t>
            </a:r>
          </a:p>
          <a:p>
            <a:pPr marL="0" lvl="0" indent="0">
              <a:spcBef>
                <a:spcPts val="1600"/>
              </a:spcBef>
              <a:buFont typeface="Wingdings" pitchFamily="2" charset="2"/>
              <a:buChar char="v"/>
            </a:pPr>
            <a:r>
              <a:rPr lang="en-US" sz="1400" dirty="0" smtClean="0"/>
              <a:t>We have to deal with many perishable raw materials, if there is too much stock it would tend to the wastage, if the stock is insufficient, it would lead to out-of- stocks, it would lead to out of stock of the meals that in turn would decrease the number of orders for the company.</a:t>
            </a:r>
            <a:endParaRPr sz="1400"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b="1" dirty="0">
                <a:solidFill>
                  <a:srgbClr val="FFFF00"/>
                </a:solidFill>
              </a:rPr>
              <a:t>INTRODUCTION</a:t>
            </a:r>
            <a:r>
              <a:rPr lang="en-GB" sz="2700" b="1" dirty="0"/>
              <a:t>:</a:t>
            </a:r>
            <a:endParaRPr sz="2700" b="1"/>
          </a:p>
        </p:txBody>
      </p:sp>
      <p:sp>
        <p:nvSpPr>
          <p:cNvPr id="235" name="Google Shape;235;p18"/>
          <p:cNvSpPr txBox="1">
            <a:spLocks noGrp="1"/>
          </p:cNvSpPr>
          <p:nvPr>
            <p:ph type="body" idx="1"/>
          </p:nvPr>
        </p:nvSpPr>
        <p:spPr>
          <a:xfrm>
            <a:off x="257175" y="1388788"/>
            <a:ext cx="8690400" cy="3389467"/>
          </a:xfrm>
          <a:prstGeom prst="rect">
            <a:avLst/>
          </a:prstGeom>
        </p:spPr>
        <p:txBody>
          <a:bodyPr spcFirstLastPara="1" wrap="square" lIns="91425" tIns="91425" rIns="91425" bIns="91425" anchor="t" anchorCtr="0">
            <a:noAutofit/>
          </a:bodyPr>
          <a:lstStyle/>
          <a:p>
            <a:pPr>
              <a:buFont typeface="Wingdings" pitchFamily="2" charset="2"/>
              <a:buChar char="q"/>
            </a:pPr>
            <a:r>
              <a:rPr lang="en-US" sz="1600" dirty="0" smtClean="0"/>
              <a:t>As in today’s competitive life even the business has become more difficult. Demand for food is increasing day by day with the increase in the population of every country. Estimation of the demand in food consumption plays a vital role in supplying or generating resources to produce the required amount of food.</a:t>
            </a:r>
          </a:p>
          <a:p>
            <a:pPr>
              <a:buFont typeface="Wingdings" pitchFamily="2" charset="2"/>
              <a:buChar char="q"/>
            </a:pPr>
            <a:endParaRPr lang="en-US" sz="1600" dirty="0" smtClean="0"/>
          </a:p>
          <a:p>
            <a:pPr>
              <a:buFont typeface="Wingdings" pitchFamily="2" charset="2"/>
              <a:buChar char="q"/>
            </a:pPr>
            <a:r>
              <a:rPr lang="en-US" sz="1600" dirty="0" smtClean="0"/>
              <a:t>To meet this challenge, we need to predict the demand in food consumption for future so that the hunger of everyone can be satisfied. </a:t>
            </a:r>
          </a:p>
          <a:p>
            <a:pPr>
              <a:buFont typeface="Wingdings" pitchFamily="2" charset="2"/>
              <a:buChar char="q"/>
            </a:pPr>
            <a:endParaRPr lang="en-US" sz="1600" dirty="0" smtClean="0"/>
          </a:p>
          <a:p>
            <a:pPr>
              <a:buFont typeface="Wingdings" pitchFamily="2" charset="2"/>
              <a:buChar char="q"/>
            </a:pPr>
            <a:r>
              <a:rPr lang="en-US" sz="1600" dirty="0" smtClean="0"/>
              <a:t>We will </a:t>
            </a:r>
            <a:r>
              <a:rPr lang="en-US" sz="1600" dirty="0" err="1" smtClean="0"/>
              <a:t>analyse</a:t>
            </a:r>
            <a:r>
              <a:rPr lang="en-US" sz="1600" dirty="0" smtClean="0"/>
              <a:t> all the year data on how the food demand has been through the out there restaurants .  with that information we can readily produce the raw materials and also </a:t>
            </a:r>
            <a:r>
              <a:rPr lang="en-US" sz="1600" dirty="0" err="1" smtClean="0"/>
              <a:t>recuirt</a:t>
            </a:r>
            <a:r>
              <a:rPr lang="en-US" sz="1600" dirty="0" smtClean="0"/>
              <a:t> the staff </a:t>
            </a:r>
            <a:r>
              <a:rPr lang="en-US" sz="1600" dirty="0" err="1" smtClean="0"/>
              <a:t>requried</a:t>
            </a:r>
            <a:endParaRPr sz="1600"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FF00"/>
                </a:solidFill>
              </a:rPr>
              <a:t>PROBLEM STATEMENT</a:t>
            </a:r>
            <a:r>
              <a:rPr lang="en-US" sz="2800" b="1" dirty="0" smtClean="0"/>
              <a:t>:</a:t>
            </a:r>
            <a:endParaRPr lang="en-US" sz="2800" b="1" dirty="0"/>
          </a:p>
        </p:txBody>
      </p:sp>
      <p:sp>
        <p:nvSpPr>
          <p:cNvPr id="3" name="Text Placeholder 2"/>
          <p:cNvSpPr>
            <a:spLocks noGrp="1"/>
          </p:cNvSpPr>
          <p:nvPr>
            <p:ph type="body" idx="1"/>
          </p:nvPr>
        </p:nvSpPr>
        <p:spPr>
          <a:xfrm>
            <a:off x="323134" y="1134405"/>
            <a:ext cx="8552734" cy="3905107"/>
          </a:xfrm>
        </p:spPr>
        <p:txBody>
          <a:bodyPr/>
          <a:lstStyle/>
          <a:p>
            <a:r>
              <a:rPr lang="en-US" sz="1600" dirty="0" smtClean="0"/>
              <a:t>Food demand forecasting is about to help meal delivery companies located at various centers of the city in the demand forecasting for upcoming weeks. </a:t>
            </a:r>
          </a:p>
          <a:p>
            <a:endParaRPr lang="en-US" sz="1600" dirty="0" smtClean="0"/>
          </a:p>
          <a:p>
            <a:r>
              <a:rPr lang="en-US" sz="1600" dirty="0" smtClean="0"/>
              <a:t>The majority of the raw materials are perishable, and the replenishment of them is done on the weekly basis and the procurement planning is of utmost importance. The demand forecast is helpful in the staffing of the </a:t>
            </a:r>
            <a:r>
              <a:rPr lang="en-US" sz="1600" dirty="0" err="1" smtClean="0"/>
              <a:t>centres</a:t>
            </a:r>
            <a:r>
              <a:rPr lang="en-US" sz="1600" dirty="0" smtClean="0"/>
              <a:t> too.</a:t>
            </a:r>
          </a:p>
          <a:p>
            <a:pPr>
              <a:buNone/>
            </a:pPr>
            <a:r>
              <a:rPr lang="en-US" sz="1600" dirty="0" smtClean="0"/>
              <a:t> </a:t>
            </a:r>
          </a:p>
          <a:p>
            <a:r>
              <a:rPr lang="en-US" sz="1600" dirty="0" smtClean="0"/>
              <a:t>The Main Motto is to predict the demand for the upcoming weeks(in the challenge the </a:t>
            </a:r>
            <a:r>
              <a:rPr lang="en-US" sz="1600" dirty="0" err="1" smtClean="0"/>
              <a:t>dat</a:t>
            </a:r>
            <a:r>
              <a:rPr lang="en-US" sz="1600" dirty="0" smtClean="0"/>
              <a:t> set containing the 10-days of meals for the customers)for the centre-meal combinations in the test set. </a:t>
            </a:r>
          </a:p>
          <a:p>
            <a:endParaRPr lang="en-US" sz="1600" dirty="0" smtClean="0"/>
          </a:p>
          <a:p>
            <a:r>
              <a:rPr lang="en-US" sz="1600" dirty="0" smtClean="0"/>
              <a:t>Here we will predict the number of orders and the demand of orders based on all the attributes given in the train data set.</a:t>
            </a:r>
          </a:p>
          <a:p>
            <a:pPr>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FF00"/>
                </a:solidFill>
              </a:rPr>
              <a:t>REQUIREMENTS:</a:t>
            </a:r>
            <a:endParaRPr lang="en-US" sz="2800" b="1" dirty="0">
              <a:solidFill>
                <a:srgbClr val="FFFF00"/>
              </a:solidFill>
            </a:endParaRPr>
          </a:p>
        </p:txBody>
      </p:sp>
      <p:sp>
        <p:nvSpPr>
          <p:cNvPr id="3" name="Text Placeholder 2"/>
          <p:cNvSpPr>
            <a:spLocks noGrp="1"/>
          </p:cNvSpPr>
          <p:nvPr>
            <p:ph type="body" idx="1"/>
          </p:nvPr>
        </p:nvSpPr>
        <p:spPr>
          <a:xfrm>
            <a:off x="343759" y="1203157"/>
            <a:ext cx="8477107" cy="3595723"/>
          </a:xfrm>
        </p:spPr>
        <p:txBody>
          <a:bodyPr/>
          <a:lstStyle/>
          <a:p>
            <a:r>
              <a:rPr lang="en-US" sz="1600" dirty="0" smtClean="0"/>
              <a:t>The main requirements are the train data set, test data set and the sample submission which we can download from the </a:t>
            </a:r>
            <a:r>
              <a:rPr lang="en-US" sz="1600" dirty="0" err="1" smtClean="0"/>
              <a:t>Kaggle</a:t>
            </a:r>
            <a:r>
              <a:rPr lang="en-US" sz="1600" dirty="0" smtClean="0"/>
              <a:t>.</a:t>
            </a:r>
          </a:p>
          <a:p>
            <a:endParaRPr lang="en-US" sz="1600" dirty="0" smtClean="0"/>
          </a:p>
          <a:p>
            <a:r>
              <a:rPr lang="en-US" sz="1600" dirty="0" smtClean="0"/>
              <a:t> We use train and test data sets to </a:t>
            </a:r>
            <a:r>
              <a:rPr lang="en-US" sz="1600" dirty="0" err="1" smtClean="0"/>
              <a:t>tarin</a:t>
            </a:r>
            <a:r>
              <a:rPr lang="en-US" sz="1600" dirty="0" smtClean="0"/>
              <a:t> the models and test them with our predictions. Sample submission data set is used to check weather our predicted file is in the same format as the sample submission file. We have implemented this predictive model using Python programming using </a:t>
            </a:r>
            <a:r>
              <a:rPr lang="en-US" sz="1600" dirty="0" err="1" smtClean="0"/>
              <a:t>Jupyter</a:t>
            </a:r>
            <a:r>
              <a:rPr lang="en-US" sz="1600" dirty="0" smtClean="0"/>
              <a:t> Notebook.</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FF00"/>
                </a:solidFill>
              </a:rPr>
              <a:t>D</a:t>
            </a:r>
            <a:r>
              <a:rPr lang="az-Cyrl-AZ" sz="2800" b="1" dirty="0" smtClean="0">
                <a:solidFill>
                  <a:srgbClr val="FFFF00"/>
                </a:solidFill>
              </a:rPr>
              <a:t>А</a:t>
            </a:r>
            <a:r>
              <a:rPr lang="en-US" sz="2800" b="1" dirty="0" smtClean="0">
                <a:solidFill>
                  <a:srgbClr val="FFFF00"/>
                </a:solidFill>
              </a:rPr>
              <a:t>T</a:t>
            </a:r>
            <a:r>
              <a:rPr lang="az-Cyrl-AZ" sz="2800" b="1" dirty="0" smtClean="0">
                <a:solidFill>
                  <a:srgbClr val="FFFF00"/>
                </a:solidFill>
              </a:rPr>
              <a:t>А </a:t>
            </a:r>
            <a:r>
              <a:rPr lang="en-US" sz="2800" b="1" dirty="0" smtClean="0">
                <a:solidFill>
                  <a:srgbClr val="FFFF00"/>
                </a:solidFill>
              </a:rPr>
              <a:t>S</a:t>
            </a:r>
            <a:r>
              <a:rPr lang="az-Cyrl-AZ" sz="2800" b="1" dirty="0" smtClean="0">
                <a:solidFill>
                  <a:srgbClr val="FFFF00"/>
                </a:solidFill>
              </a:rPr>
              <a:t>Е</a:t>
            </a:r>
            <a:r>
              <a:rPr lang="en-US" sz="2800" b="1" dirty="0" smtClean="0">
                <a:solidFill>
                  <a:srgbClr val="FFFF00"/>
                </a:solidFill>
              </a:rPr>
              <a:t>T DESCRIPTION</a:t>
            </a:r>
            <a:r>
              <a:rPr lang="en-US" sz="2800" b="1" dirty="0" smtClean="0"/>
              <a:t>:</a:t>
            </a:r>
            <a:endParaRPr lang="en-US" sz="2800" b="1" dirty="0"/>
          </a:p>
        </p:txBody>
      </p:sp>
      <p:sp>
        <p:nvSpPr>
          <p:cNvPr id="3" name="Text Placeholder 2"/>
          <p:cNvSpPr>
            <a:spLocks noGrp="1"/>
          </p:cNvSpPr>
          <p:nvPr>
            <p:ph type="body" idx="1"/>
          </p:nvPr>
        </p:nvSpPr>
        <p:spPr>
          <a:xfrm>
            <a:off x="570641" y="1072529"/>
            <a:ext cx="7982093" cy="3753853"/>
          </a:xfrm>
        </p:spPr>
        <p:txBody>
          <a:bodyPr/>
          <a:lstStyle/>
          <a:p>
            <a:pPr>
              <a:buFont typeface="Wingdings" pitchFamily="2" charset="2"/>
              <a:buChar char="Ø"/>
            </a:pPr>
            <a:r>
              <a:rPr lang="en-US" sz="1600" dirty="0" smtClean="0"/>
              <a:t>There are a total of 3 train data sets which are used in the processing. The three data sets are the train data set, </a:t>
            </a:r>
            <a:r>
              <a:rPr lang="en-US" sz="1600" dirty="0" err="1" smtClean="0"/>
              <a:t>fulfilmentcentre</a:t>
            </a:r>
            <a:r>
              <a:rPr lang="en-US" sz="1600" dirty="0" smtClean="0"/>
              <a:t> info data set and the meal info data set.</a:t>
            </a:r>
          </a:p>
          <a:p>
            <a:pPr>
              <a:buFont typeface="Wingdings" pitchFamily="2" charset="2"/>
              <a:buChar char="Ø"/>
            </a:pPr>
            <a:endParaRPr lang="en-US" sz="1600" dirty="0" smtClean="0"/>
          </a:p>
          <a:p>
            <a:pPr>
              <a:buFont typeface="Wingdings" pitchFamily="2" charset="2"/>
              <a:buChar char="Ø"/>
            </a:pPr>
            <a:r>
              <a:rPr lang="en-US" sz="1600" dirty="0" smtClean="0"/>
              <a:t> Train.csv data set includes all the attributes, the id’s of the </a:t>
            </a:r>
            <a:r>
              <a:rPr lang="en-US" sz="1600" dirty="0" err="1" smtClean="0"/>
              <a:t>fulfilment</a:t>
            </a:r>
            <a:r>
              <a:rPr lang="en-US" sz="1600" dirty="0" smtClean="0"/>
              <a:t> centers and meals, and also the </a:t>
            </a:r>
            <a:r>
              <a:rPr lang="en-US" sz="1600" dirty="0" err="1" smtClean="0"/>
              <a:t>num_orders</a:t>
            </a:r>
            <a:r>
              <a:rPr lang="en-US" sz="1600" dirty="0" smtClean="0"/>
              <a:t> which is needed to be predicted, this is used to train the models, the fulfilment_center_info.csv file provides us with the details of the food </a:t>
            </a:r>
            <a:r>
              <a:rPr lang="en-US" sz="1600" dirty="0" err="1" smtClean="0"/>
              <a:t>centres</a:t>
            </a:r>
            <a:r>
              <a:rPr lang="en-US" sz="1600" dirty="0" smtClean="0"/>
              <a:t> which are providing the food. </a:t>
            </a:r>
          </a:p>
          <a:p>
            <a:pPr>
              <a:buFont typeface="Wingdings" pitchFamily="2" charset="2"/>
              <a:buChar char="Ø"/>
            </a:pPr>
            <a:endParaRPr lang="en-US" sz="1600" dirty="0" smtClean="0"/>
          </a:p>
          <a:p>
            <a:pPr>
              <a:buFont typeface="Wingdings" pitchFamily="2" charset="2"/>
              <a:buChar char="Ø"/>
            </a:pPr>
            <a:r>
              <a:rPr lang="en-US" sz="1600" dirty="0" smtClean="0"/>
              <a:t>We have </a:t>
            </a:r>
            <a:r>
              <a:rPr lang="en-US" sz="1600" dirty="0" err="1" smtClean="0"/>
              <a:t>mergedthetrain</a:t>
            </a:r>
            <a:r>
              <a:rPr lang="en-US" sz="1600" dirty="0" smtClean="0"/>
              <a:t> , </a:t>
            </a:r>
            <a:r>
              <a:rPr lang="en-US" sz="1600" dirty="0" err="1" smtClean="0"/>
              <a:t>fulfilment</a:t>
            </a:r>
            <a:r>
              <a:rPr lang="en-US" sz="1600" dirty="0" smtClean="0"/>
              <a:t> center and the meal info datasets to form one train dataset and used that to build the model. </a:t>
            </a:r>
          </a:p>
          <a:p>
            <a:pPr>
              <a:buFont typeface="Wingdings" pitchFamily="2" charset="2"/>
              <a:buChar char="Ø"/>
            </a:pPr>
            <a:endParaRPr lang="en-US" dirty="0" smtClean="0"/>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FF00"/>
                </a:solidFill>
              </a:rPr>
              <a:t>TRAIN DATASET:</a:t>
            </a:r>
            <a:endParaRPr lang="en-US" sz="2800" b="1" dirty="0">
              <a:solidFill>
                <a:srgbClr val="FFFF00"/>
              </a:solidFill>
            </a:endParaRPr>
          </a:p>
        </p:txBody>
      </p:sp>
      <p:sp>
        <p:nvSpPr>
          <p:cNvPr id="3" name="Text Placeholder 2"/>
          <p:cNvSpPr>
            <a:spLocks noGrp="1"/>
          </p:cNvSpPr>
          <p:nvPr>
            <p:ph type="body" idx="1"/>
          </p:nvPr>
        </p:nvSpPr>
        <p:spPr/>
        <p:txBody>
          <a:bodyPr/>
          <a:lstStyle/>
          <a:p>
            <a:pPr>
              <a:buNone/>
            </a:pPr>
            <a:r>
              <a:rPr lang="en-US" sz="1600" dirty="0" smtClean="0"/>
              <a:t>                                                           </a:t>
            </a:r>
          </a:p>
        </p:txBody>
      </p:sp>
      <p:sp>
        <p:nvSpPr>
          <p:cNvPr id="5" name="Text Placeholder 4"/>
          <p:cNvSpPr>
            <a:spLocks noGrp="1"/>
          </p:cNvSpPr>
          <p:nvPr>
            <p:ph type="body" idx="2"/>
          </p:nvPr>
        </p:nvSpPr>
        <p:spPr/>
        <p:txBody>
          <a:bodyPr/>
          <a:lstStyle/>
          <a:p>
            <a:endParaRPr lang="en-US" dirty="0"/>
          </a:p>
        </p:txBody>
      </p:sp>
      <p:pic>
        <p:nvPicPr>
          <p:cNvPr id="6" name="Picture 5"/>
          <p:cNvPicPr/>
          <p:nvPr/>
        </p:nvPicPr>
        <p:blipFill>
          <a:blip r:embed="rId2"/>
          <a:stretch>
            <a:fillRect/>
          </a:stretch>
        </p:blipFill>
        <p:spPr>
          <a:xfrm>
            <a:off x="687519" y="1189407"/>
            <a:ext cx="3513221" cy="3773117"/>
          </a:xfrm>
          <a:prstGeom prst="rect">
            <a:avLst/>
          </a:prstGeom>
        </p:spPr>
      </p:pic>
      <p:pic>
        <p:nvPicPr>
          <p:cNvPr id="7" name="Picture 6"/>
          <p:cNvPicPr/>
          <p:nvPr/>
        </p:nvPicPr>
        <p:blipFill>
          <a:blip r:embed="rId3"/>
          <a:srcRect/>
          <a:stretch>
            <a:fillRect/>
          </a:stretch>
        </p:blipFill>
        <p:spPr>
          <a:xfrm>
            <a:off x="4723254" y="1141281"/>
            <a:ext cx="3643850" cy="38320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FF00"/>
                </a:solidFill>
              </a:rPr>
              <a:t>FULL FILLMENT DATASET:</a:t>
            </a:r>
            <a:endParaRPr lang="en-US" sz="2800" b="1" dirty="0">
              <a:solidFill>
                <a:srgbClr val="FFFF00"/>
              </a:solidFill>
            </a:endParaRPr>
          </a:p>
        </p:txBody>
      </p:sp>
      <p:sp>
        <p:nvSpPr>
          <p:cNvPr id="4" name="Text Placeholder 3"/>
          <p:cNvSpPr>
            <a:spLocks noGrp="1"/>
          </p:cNvSpPr>
          <p:nvPr>
            <p:ph type="body" idx="1"/>
          </p:nvPr>
        </p:nvSpPr>
        <p:spPr/>
        <p:txBody>
          <a:bodyPr/>
          <a:lstStyle/>
          <a:p>
            <a:endParaRPr lang="en-US" dirty="0"/>
          </a:p>
        </p:txBody>
      </p:sp>
      <p:sp>
        <p:nvSpPr>
          <p:cNvPr id="5" name="Text Placeholder 4"/>
          <p:cNvSpPr>
            <a:spLocks noGrp="1"/>
          </p:cNvSpPr>
          <p:nvPr>
            <p:ph type="body" idx="2"/>
          </p:nvPr>
        </p:nvSpPr>
        <p:spPr/>
        <p:txBody>
          <a:bodyPr/>
          <a:lstStyle/>
          <a:p>
            <a:endParaRPr lang="en-US" dirty="0"/>
          </a:p>
        </p:txBody>
      </p:sp>
      <p:pic>
        <p:nvPicPr>
          <p:cNvPr id="6" name="Picture 5"/>
          <p:cNvPicPr/>
          <p:nvPr/>
        </p:nvPicPr>
        <p:blipFill>
          <a:blip r:embed="rId2"/>
          <a:stretch>
            <a:fillRect/>
          </a:stretch>
        </p:blipFill>
        <p:spPr>
          <a:xfrm>
            <a:off x="1182533" y="1416289"/>
            <a:ext cx="3533846" cy="3360498"/>
          </a:xfrm>
          <a:prstGeom prst="rect">
            <a:avLst/>
          </a:prstGeom>
        </p:spPr>
      </p:pic>
      <p:pic>
        <p:nvPicPr>
          <p:cNvPr id="7" name="Picture 6"/>
          <p:cNvPicPr/>
          <p:nvPr/>
        </p:nvPicPr>
        <p:blipFill>
          <a:blip r:embed="rId3"/>
          <a:srcRect l="397" r="397"/>
          <a:stretch>
            <a:fillRect/>
          </a:stretch>
        </p:blipFill>
        <p:spPr>
          <a:xfrm>
            <a:off x="4915759" y="1402537"/>
            <a:ext cx="3430718" cy="33862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rgbClr val="FFFF00"/>
                </a:solidFill>
              </a:rPr>
              <a:t>MEAL INFO DATASET:</a:t>
            </a:r>
            <a:r>
              <a:rPr lang="en-US" dirty="0" smtClean="0"/>
              <a:t/>
            </a:r>
            <a:br>
              <a:rPr lang="en-US" dirty="0" smtClean="0"/>
            </a:br>
            <a:endParaRPr lang="en-US" dirty="0"/>
          </a:p>
        </p:txBody>
      </p:sp>
      <p:sp>
        <p:nvSpPr>
          <p:cNvPr id="5" name="Text Placeholder 4"/>
          <p:cNvSpPr>
            <a:spLocks noGrp="1"/>
          </p:cNvSpPr>
          <p:nvPr>
            <p:ph type="body" idx="2"/>
          </p:nvPr>
        </p:nvSpPr>
        <p:spPr/>
        <p:txBody>
          <a:bodyPr/>
          <a:lstStyle/>
          <a:p>
            <a:endParaRPr lang="en-US" dirty="0"/>
          </a:p>
        </p:txBody>
      </p:sp>
      <p:pic>
        <p:nvPicPr>
          <p:cNvPr id="6" name="Picture 5"/>
          <p:cNvPicPr/>
          <p:nvPr/>
        </p:nvPicPr>
        <p:blipFill>
          <a:blip r:embed="rId2"/>
          <a:stretch>
            <a:fillRect/>
          </a:stretch>
        </p:blipFill>
        <p:spPr>
          <a:xfrm>
            <a:off x="1230818" y="1259059"/>
            <a:ext cx="3411522" cy="3201205"/>
          </a:xfrm>
          <a:prstGeom prst="rect">
            <a:avLst/>
          </a:prstGeom>
        </p:spPr>
      </p:pic>
      <p:pic>
        <p:nvPicPr>
          <p:cNvPr id="7" name="Picture 6"/>
          <p:cNvPicPr/>
          <p:nvPr/>
        </p:nvPicPr>
        <p:blipFill>
          <a:blip r:embed="rId3"/>
          <a:srcRect/>
          <a:stretch>
            <a:fillRect/>
          </a:stretch>
        </p:blipFill>
        <p:spPr>
          <a:xfrm>
            <a:off x="4712677" y="1195754"/>
            <a:ext cx="3657599" cy="3277772"/>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1134</Words>
  <Application>Microsoft Office PowerPoint</Application>
  <PresentationFormat>On-screen Show (16:9)</PresentationFormat>
  <Paragraphs>82</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Montserrat</vt:lpstr>
      <vt:lpstr>Lato</vt:lpstr>
      <vt:lpstr>Wingdings</vt:lpstr>
      <vt:lpstr>Focus</vt:lpstr>
      <vt:lpstr>Food Demand Forecasting</vt:lpstr>
      <vt:lpstr>ABSTRACT</vt:lpstr>
      <vt:lpstr>INTRODUCTION:</vt:lpstr>
      <vt:lpstr>PROBLEM STATEMENT:</vt:lpstr>
      <vt:lpstr>REQUIREMENTS:</vt:lpstr>
      <vt:lpstr>DАTА SЕT DESCRIPTION:</vt:lpstr>
      <vt:lpstr>TRAIN DATASET:</vt:lpstr>
      <vt:lpstr>FULL FILLMENT DATASET:</vt:lpstr>
      <vt:lpstr>MEAL INFO DATASET: </vt:lpstr>
      <vt:lpstr>MODULES DESCRIPTION:</vt:lpstr>
      <vt:lpstr>LINERAR REGRESSION:</vt:lpstr>
      <vt:lpstr>XG-BOOST</vt:lpstr>
      <vt:lpstr>CAT-BOOST ALGORITHM:</vt:lpstr>
      <vt:lpstr>RANDOM FOREST ALGORITHM:</vt:lpstr>
      <vt:lpstr>REFRENCES:</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Survеy Bаsеd Аnаlysis On Informаtion Diffusion in Twittеr</dc:title>
  <dc:creator>sai ram</dc:creator>
  <cp:lastModifiedBy>T.Karan</cp:lastModifiedBy>
  <cp:revision>17</cp:revision>
  <dcterms:modified xsi:type="dcterms:W3CDTF">2021-09-30T11:29:54Z</dcterms:modified>
</cp:coreProperties>
</file>